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5" r:id="rId10"/>
    <p:sldId id="261" r:id="rId11"/>
  </p:sldIdLst>
  <p:sldSz cx="18288000" cy="10287000"/>
  <p:notesSz cx="6858000" cy="9144000"/>
  <p:embeddedFontLst>
    <p:embeddedFont>
      <p:font typeface="Brice RegularSemiExpande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lear Sans Regular" panose="020B0604020202020204" charset="0"/>
      <p:regular r:id="rId17"/>
    </p:embeddedFont>
    <p:embeddedFont>
      <p:font typeface="Eczar SemiBold" panose="020B0604020202020204" charset="0"/>
      <p:regular r:id="rId18"/>
    </p:embeddedFont>
    <p:embeddedFont>
      <p:font typeface="Eczar SemiBold Bold" panose="020B0604020202020204" charset="0"/>
      <p:regular r:id="rId19"/>
    </p:embeddedFont>
    <p:embeddedFont>
      <p:font typeface="Glacial Indifference" panose="020B0604020202020204" charset="0"/>
      <p:regular r:id="rId20"/>
    </p:embeddedFont>
    <p:embeddedFont>
      <p:font typeface="Glacial Indifference Bold" panose="020B0604020202020204" charset="0"/>
      <p:regular r:id="rId21"/>
    </p:embeddedFont>
    <p:embeddedFont>
      <p:font typeface="Roboto" panose="02000000000000000000" pitchFamily="2" charset="0"/>
      <p:regular r:id="rId22"/>
      <p:bold r:id="rId23"/>
    </p:embeddedFont>
    <p:embeddedFont>
      <p:font typeface="Roboto Bold" panose="02000000000000000000" charset="0"/>
      <p:regular r:id="rId24"/>
      <p:bold r:id="rId25"/>
    </p:embeddedFont>
    <p:embeddedFont>
      <p:font typeface="Roboto Bold Italics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ZiyovuddinQamariddinov/homeworks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12" Type="http://schemas.openxmlformats.org/officeDocument/2006/relationships/hyperlink" Target="https://qamariddinov.ziyovuddin.uz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hyperlink" Target="https://moyden.ziyovuddin.uz/" TargetMode="Externa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30000">
              <a:schemeClr val="bg1">
                <a:lumMod val="7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F36723F5-6315-4A99-9C5E-89A552927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236210">
            <a:off x="1086" y="1996434"/>
            <a:ext cx="12081837" cy="5425844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12573000" y="-23351"/>
            <a:ext cx="5715000" cy="10219927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11696979" y="1173291"/>
            <a:ext cx="6591021" cy="9023285"/>
            <a:chOff x="0" y="0"/>
            <a:chExt cx="8788027" cy="1203104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 rot="518332">
              <a:off x="2414562" y="314366"/>
              <a:ext cx="4921287" cy="9737611"/>
              <a:chOff x="0" y="0"/>
              <a:chExt cx="2620010" cy="51841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l="l" t="t" r="r" b="b"/>
                <a:pathLst>
                  <a:path w="2251710" h="487680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97786" t="-1071" r="-94620" b="-191"/>
                </a:stretch>
              </a:blip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555555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56000"/>
            </a:blip>
            <a:srcRect/>
            <a:stretch>
              <a:fillRect/>
            </a:stretch>
          </p:blipFill>
          <p:spPr>
            <a:xfrm>
              <a:off x="0" y="10295412"/>
              <a:ext cx="8788027" cy="1735635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418214" y="5339918"/>
            <a:ext cx="11806303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ru-RU" sz="8000" dirty="0">
                <a:solidFill>
                  <a:srgbClr val="342020">
                    <a:alpha val="92941"/>
                  </a:srgbClr>
                </a:solidFill>
                <a:latin typeface="Glacial Indifference Bold"/>
              </a:rPr>
              <a:t>Мобильная</a:t>
            </a:r>
            <a:r>
              <a:rPr lang="en-US" sz="8000" dirty="0">
                <a:solidFill>
                  <a:srgbClr val="342020">
                    <a:alpha val="92941"/>
                  </a:srgbClr>
                </a:solidFill>
                <a:latin typeface="Glacial Indifference Bold"/>
              </a:rPr>
              <a:t> </a:t>
            </a:r>
            <a:r>
              <a:rPr lang="ru-RU" sz="8000" dirty="0">
                <a:solidFill>
                  <a:srgbClr val="342020">
                    <a:alpha val="92941"/>
                  </a:srgbClr>
                </a:solidFill>
                <a:latin typeface="Glacial Indifference Bold"/>
              </a:rPr>
              <a:t>приложение</a:t>
            </a:r>
            <a:r>
              <a:rPr lang="en-US" sz="8000" dirty="0">
                <a:solidFill>
                  <a:srgbClr val="342020">
                    <a:alpha val="92941"/>
                  </a:srgbClr>
                </a:solidFill>
                <a:latin typeface="Glacial Indifference Bold"/>
              </a:rPr>
              <a:t>   “ My Day”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8214" y="1405467"/>
            <a:ext cx="6475824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22626"/>
                </a:solidFill>
                <a:latin typeface="Roboto"/>
              </a:rPr>
              <a:t>ВЫПОЛНИЛ: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22626"/>
                </a:solidFill>
                <a:latin typeface="Roboto Bold Italics"/>
              </a:rPr>
              <a:t>Камариддинов Зиёвуддин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22626"/>
                </a:solidFill>
                <a:latin typeface="Roboto Bold Italics"/>
              </a:rPr>
              <a:t>Группа: RI1-03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11" t="9679" r="3420" b="1617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bg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85800" y="987351"/>
            <a:ext cx="8295679" cy="8312298"/>
            <a:chOff x="0" y="0"/>
            <a:chExt cx="10143490" cy="10163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143351" cy="10163632"/>
            </a:xfrm>
            <a:custGeom>
              <a:avLst/>
              <a:gdLst/>
              <a:ahLst/>
              <a:cxnLst/>
              <a:rect l="l" t="t" r="r" b="b"/>
              <a:pathLst>
                <a:path w="10143351" h="10163632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t="-25" b="-2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149600" y="2368550"/>
              <a:ext cx="5156200" cy="6858000"/>
            </a:xfrm>
            <a:custGeom>
              <a:avLst/>
              <a:gdLst/>
              <a:ahLst/>
              <a:cxnLst/>
              <a:rect l="l" t="t" r="r" b="b"/>
              <a:pathLst>
                <a:path w="5156200" h="68580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4"/>
              <a:stretch>
                <a:fillRect l="-46965" r="-70761" b="-1227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74650" y="673100"/>
              <a:ext cx="6318250" cy="8427288"/>
            </a:xfrm>
            <a:custGeom>
              <a:avLst/>
              <a:gdLst/>
              <a:ahLst/>
              <a:cxnLst/>
              <a:rect l="l" t="t" r="r" b="b"/>
              <a:pathLst>
                <a:path w="6318250" h="8427288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4"/>
              <a:stretch>
                <a:fillRect l="-47239" r="-4723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3913762" y="4686301"/>
            <a:ext cx="3217854" cy="1134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59"/>
              </a:lnSpc>
            </a:pPr>
            <a:r>
              <a:rPr lang="en-US" sz="7199" dirty="0">
                <a:solidFill>
                  <a:srgbClr val="FFFFFF"/>
                </a:solidFill>
                <a:latin typeface="Roboto"/>
              </a:rPr>
              <a:t>My day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16281" y="5981700"/>
            <a:ext cx="2349593" cy="4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dirty="0">
                <a:solidFill>
                  <a:srgbClr val="FFFFFF"/>
                </a:solidFill>
                <a:latin typeface="Roboto"/>
              </a:rPr>
              <a:t>You can do it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F49579D-A066-4A05-BA3B-28CDDEA62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9198656">
            <a:off x="8499634" y="2674324"/>
            <a:ext cx="9401505" cy="422213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450699" y="2875088"/>
            <a:ext cx="7770852" cy="2580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sz="4899" dirty="0" err="1">
                <a:solidFill>
                  <a:srgbClr val="000000"/>
                </a:solidFill>
                <a:latin typeface="Roboto Bold"/>
              </a:rPr>
              <a:t>Спасибо</a:t>
            </a:r>
            <a:r>
              <a:rPr lang="en-US" sz="4899" dirty="0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4899" dirty="0" err="1">
                <a:solidFill>
                  <a:srgbClr val="000000"/>
                </a:solidFill>
                <a:latin typeface="Roboto Bold"/>
              </a:rPr>
              <a:t>Вам</a:t>
            </a:r>
            <a:r>
              <a:rPr lang="en-US" sz="4899" dirty="0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4899" dirty="0" err="1">
                <a:solidFill>
                  <a:srgbClr val="000000"/>
                </a:solidFill>
                <a:latin typeface="Roboto Bold"/>
              </a:rPr>
              <a:t>что</a:t>
            </a:r>
            <a:r>
              <a:rPr lang="en-US" sz="4899" dirty="0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4899" dirty="0" err="1">
                <a:solidFill>
                  <a:srgbClr val="000000"/>
                </a:solidFill>
                <a:latin typeface="Roboto Bold"/>
              </a:rPr>
              <a:t>выбрали</a:t>
            </a:r>
            <a:endParaRPr lang="en-US" sz="4899" dirty="0">
              <a:solidFill>
                <a:srgbClr val="000000"/>
              </a:solidFill>
              <a:latin typeface="Roboto Bold"/>
            </a:endParaRPr>
          </a:p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sz="4899" dirty="0">
                <a:solidFill>
                  <a:srgbClr val="000000"/>
                </a:solidFill>
                <a:latin typeface="Roboto Bold"/>
              </a:rPr>
              <a:t> My day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30000">
              <a:schemeClr val="bg1">
                <a:lumMod val="7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A3DCE53C-D00B-43B4-9639-20B039921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6888" y="702653"/>
            <a:ext cx="8675997" cy="3896312"/>
          </a:xfrm>
          <a:prstGeom prst="rect">
            <a:avLst/>
          </a:prstGeom>
        </p:spPr>
      </p:pic>
      <p:grpSp>
        <p:nvGrpSpPr>
          <p:cNvPr id="29" name="Group 3">
            <a:extLst>
              <a:ext uri="{FF2B5EF4-FFF2-40B4-BE49-F238E27FC236}">
                <a16:creationId xmlns:a16="http://schemas.microsoft.com/office/drawing/2014/main" id="{D2D12267-7886-4BA9-A1FF-90A1AC89EC65}"/>
              </a:ext>
            </a:extLst>
          </p:cNvPr>
          <p:cNvGrpSpPr>
            <a:grpSpLocks noChangeAspect="1"/>
          </p:cNvGrpSpPr>
          <p:nvPr/>
        </p:nvGrpSpPr>
        <p:grpSpPr>
          <a:xfrm>
            <a:off x="3806432" y="2733763"/>
            <a:ext cx="3715786" cy="3723230"/>
            <a:chOff x="0" y="0"/>
            <a:chExt cx="10143490" cy="10163810"/>
          </a:xfrm>
        </p:grpSpPr>
        <p:sp>
          <p:nvSpPr>
            <p:cNvPr id="30" name="Freeform 4">
              <a:extLst>
                <a:ext uri="{FF2B5EF4-FFF2-40B4-BE49-F238E27FC236}">
                  <a16:creationId xmlns:a16="http://schemas.microsoft.com/office/drawing/2014/main" id="{3E176E9A-DDBE-4EC5-8842-EBA1676F3533}"/>
                </a:ext>
              </a:extLst>
            </p:cNvPr>
            <p:cNvSpPr/>
            <p:nvPr/>
          </p:nvSpPr>
          <p:spPr>
            <a:xfrm>
              <a:off x="0" y="0"/>
              <a:ext cx="10143351" cy="10163632"/>
            </a:xfrm>
            <a:custGeom>
              <a:avLst/>
              <a:gdLst/>
              <a:ahLst/>
              <a:cxnLst/>
              <a:rect l="l" t="t" r="r" b="b"/>
              <a:pathLst>
                <a:path w="10143351" h="10163632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t="-25" b="-25"/>
              </a:stretch>
            </a:blipFill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D69F2112-DC01-4E84-94D3-F1B0A60C942F}"/>
                </a:ext>
              </a:extLst>
            </p:cNvPr>
            <p:cNvSpPr/>
            <p:nvPr/>
          </p:nvSpPr>
          <p:spPr>
            <a:xfrm>
              <a:off x="3149600" y="2368550"/>
              <a:ext cx="5156200" cy="6858000"/>
            </a:xfrm>
            <a:custGeom>
              <a:avLst/>
              <a:gdLst/>
              <a:ahLst/>
              <a:cxnLst/>
              <a:rect l="l" t="t" r="r" b="b"/>
              <a:pathLst>
                <a:path w="5156200" h="68580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5"/>
              <a:stretch>
                <a:fillRect l="-46965" r="-70761" b="-12270"/>
              </a:stretch>
            </a:blipFill>
          </p:spPr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886A8998-6753-490D-AF6F-DFFE84B87B19}"/>
                </a:ext>
              </a:extLst>
            </p:cNvPr>
            <p:cNvSpPr/>
            <p:nvPr/>
          </p:nvSpPr>
          <p:spPr>
            <a:xfrm>
              <a:off x="374650" y="673100"/>
              <a:ext cx="6318250" cy="8427288"/>
            </a:xfrm>
            <a:custGeom>
              <a:avLst/>
              <a:gdLst/>
              <a:ahLst/>
              <a:cxnLst/>
              <a:rect l="l" t="t" r="r" b="b"/>
              <a:pathLst>
                <a:path w="6318250" h="8427288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5"/>
              <a:stretch>
                <a:fillRect l="-47239" r="-47239"/>
              </a:stretch>
            </a:blipFill>
          </p:spPr>
        </p:sp>
      </p:grpSp>
      <p:sp>
        <p:nvSpPr>
          <p:cNvPr id="2" name="AutoShape 2"/>
          <p:cNvSpPr/>
          <p:nvPr/>
        </p:nvSpPr>
        <p:spPr>
          <a:xfrm>
            <a:off x="9744950" y="0"/>
            <a:ext cx="8543050" cy="10287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sp>
      <p:grpSp>
        <p:nvGrpSpPr>
          <p:cNvPr id="3" name="Group 3"/>
          <p:cNvGrpSpPr/>
          <p:nvPr/>
        </p:nvGrpSpPr>
        <p:grpSpPr>
          <a:xfrm>
            <a:off x="10668324" y="1273258"/>
            <a:ext cx="6312171" cy="4255848"/>
            <a:chOff x="0" y="0"/>
            <a:chExt cx="8416228" cy="5674464"/>
          </a:xfrm>
        </p:grpSpPr>
        <p:sp>
          <p:nvSpPr>
            <p:cNvPr id="4" name="TextBox 4"/>
            <p:cNvSpPr txBox="1"/>
            <p:nvPr/>
          </p:nvSpPr>
          <p:spPr>
            <a:xfrm>
              <a:off x="1107070" y="5201514"/>
              <a:ext cx="666703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DEC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649746" y="5201514"/>
              <a:ext cx="681709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JAN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230784" y="5201514"/>
              <a:ext cx="619992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FEB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467808" y="5201514"/>
              <a:ext cx="1246302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MARCH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159531" y="5201514"/>
              <a:ext cx="963215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APRIL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665331" y="212662"/>
              <a:ext cx="7750897" cy="4858677"/>
              <a:chOff x="0" y="0"/>
              <a:chExt cx="10905550" cy="683618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-6350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2272377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4551105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6829833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-47625"/>
              <a:ext cx="487531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75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71934"/>
              <a:ext cx="487531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191493"/>
              <a:ext cx="487531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25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9706" y="4811052"/>
              <a:ext cx="287825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0 </a:t>
              </a:r>
            </a:p>
          </p:txBody>
        </p: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665331" y="212662"/>
              <a:ext cx="7750897" cy="4858677"/>
              <a:chOff x="0" y="0"/>
              <a:chExt cx="10905550" cy="683618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027055" y="3400449"/>
                <a:ext cx="2276578" cy="824431"/>
              </a:xfrm>
              <a:custGeom>
                <a:avLst/>
                <a:gdLst/>
                <a:ahLst/>
                <a:cxnLst/>
                <a:rect l="l" t="t" r="r" b="b"/>
                <a:pathLst>
                  <a:path w="2276578" h="824431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3"/>
                      <a:pt x="63500" y="126433"/>
                    </a:cubicBezTo>
                    <a:cubicBezTo>
                      <a:pt x="98460" y="126433"/>
                      <a:pt x="126844" y="98176"/>
                      <a:pt x="127000" y="63217"/>
                    </a:cubicBezTo>
                    <a:close/>
                    <a:moveTo>
                      <a:pt x="72560" y="36116"/>
                    </a:moveTo>
                    <a:cubicBezTo>
                      <a:pt x="57618" y="31195"/>
                      <a:pt x="41508" y="39277"/>
                      <a:pt x="36520" y="54197"/>
                    </a:cubicBezTo>
                    <a:cubicBezTo>
                      <a:pt x="31532" y="69117"/>
                      <a:pt x="39542" y="85263"/>
                      <a:pt x="54440" y="90317"/>
                    </a:cubicBezTo>
                    <a:lnTo>
                      <a:pt x="2235550" y="819510"/>
                    </a:lnTo>
                    <a:cubicBezTo>
                      <a:pt x="2250492" y="824431"/>
                      <a:pt x="2266601" y="816349"/>
                      <a:pt x="2271589" y="801429"/>
                    </a:cubicBezTo>
                    <a:cubicBezTo>
                      <a:pt x="2276578" y="786509"/>
                      <a:pt x="2268568" y="770364"/>
                      <a:pt x="2253670" y="76530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3208165" y="4072573"/>
                <a:ext cx="2273690" cy="183502"/>
              </a:xfrm>
              <a:custGeom>
                <a:avLst/>
                <a:gdLst/>
                <a:ahLst/>
                <a:cxnLst/>
                <a:rect l="l" t="t" r="r" b="b"/>
                <a:pathLst>
                  <a:path w="2273690" h="183502">
                    <a:moveTo>
                      <a:pt x="127000" y="120285"/>
                    </a:moveTo>
                    <a:cubicBezTo>
                      <a:pt x="126844" y="85326"/>
                      <a:pt x="98460" y="57069"/>
                      <a:pt x="63500" y="57069"/>
                    </a:cubicBezTo>
                    <a:cubicBezTo>
                      <a:pt x="28541" y="57069"/>
                      <a:pt x="156" y="85326"/>
                      <a:pt x="0" y="120285"/>
                    </a:cubicBezTo>
                    <a:cubicBezTo>
                      <a:pt x="156" y="155245"/>
                      <a:pt x="28541" y="183502"/>
                      <a:pt x="63500" y="183502"/>
                    </a:cubicBezTo>
                    <a:cubicBezTo>
                      <a:pt x="98460" y="183502"/>
                      <a:pt x="126844" y="155245"/>
                      <a:pt x="127000" y="120285"/>
                    </a:cubicBezTo>
                    <a:close/>
                    <a:moveTo>
                      <a:pt x="62307" y="91736"/>
                    </a:moveTo>
                    <a:cubicBezTo>
                      <a:pt x="46592" y="92463"/>
                      <a:pt x="34421" y="105755"/>
                      <a:pt x="35077" y="121473"/>
                    </a:cubicBezTo>
                    <a:cubicBezTo>
                      <a:pt x="35734" y="137191"/>
                      <a:pt x="48972" y="149422"/>
                      <a:pt x="64693" y="148836"/>
                    </a:cubicBezTo>
                    <a:lnTo>
                      <a:pt x="2245803" y="57687"/>
                    </a:lnTo>
                    <a:cubicBezTo>
                      <a:pt x="2261518" y="56959"/>
                      <a:pt x="2273690" y="43667"/>
                      <a:pt x="2273033" y="27949"/>
                    </a:cubicBezTo>
                    <a:cubicBezTo>
                      <a:pt x="2272376" y="12231"/>
                      <a:pt x="2259138" y="0"/>
                      <a:pt x="2243417" y="58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5389275" y="2246767"/>
                <a:ext cx="2276527" cy="1918159"/>
              </a:xfrm>
              <a:custGeom>
                <a:avLst/>
                <a:gdLst/>
                <a:ahLst/>
                <a:cxnLst/>
                <a:rect l="l" t="t" r="r" b="b"/>
                <a:pathLst>
                  <a:path w="2276527" h="1918159">
                    <a:moveTo>
                      <a:pt x="127000" y="1854942"/>
                    </a:moveTo>
                    <a:cubicBezTo>
                      <a:pt x="126844" y="1819983"/>
                      <a:pt x="98459" y="1791726"/>
                      <a:pt x="63500" y="1791726"/>
                    </a:cubicBezTo>
                    <a:cubicBezTo>
                      <a:pt x="28540" y="1791726"/>
                      <a:pt x="156" y="1819983"/>
                      <a:pt x="0" y="1854942"/>
                    </a:cubicBezTo>
                    <a:cubicBezTo>
                      <a:pt x="156" y="1889901"/>
                      <a:pt x="28540" y="1918159"/>
                      <a:pt x="63500" y="1918159"/>
                    </a:cubicBezTo>
                    <a:cubicBezTo>
                      <a:pt x="98459" y="1918159"/>
                      <a:pt x="126844" y="1889901"/>
                      <a:pt x="127000" y="1854942"/>
                    </a:cubicBezTo>
                    <a:close/>
                    <a:moveTo>
                      <a:pt x="45175" y="1833017"/>
                    </a:moveTo>
                    <a:cubicBezTo>
                      <a:pt x="33149" y="1843160"/>
                      <a:pt x="31584" y="1861115"/>
                      <a:pt x="41673" y="1873186"/>
                    </a:cubicBezTo>
                    <a:cubicBezTo>
                      <a:pt x="51761" y="1885257"/>
                      <a:pt x="69709" y="1886902"/>
                      <a:pt x="81825" y="1876868"/>
                    </a:cubicBezTo>
                    <a:lnTo>
                      <a:pt x="2262935" y="53886"/>
                    </a:lnTo>
                    <a:cubicBezTo>
                      <a:pt x="2274961" y="43743"/>
                      <a:pt x="2276527" y="25788"/>
                      <a:pt x="2266438" y="13717"/>
                    </a:cubicBezTo>
                    <a:cubicBezTo>
                      <a:pt x="2256349" y="1646"/>
                      <a:pt x="2238401" y="0"/>
                      <a:pt x="2226285" y="1003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7570385" y="392529"/>
                <a:ext cx="2308110" cy="1949415"/>
              </a:xfrm>
              <a:custGeom>
                <a:avLst/>
                <a:gdLst/>
                <a:ahLst/>
                <a:cxnLst/>
                <a:rect l="l" t="t" r="r" b="b"/>
                <a:pathLst>
                  <a:path w="2308110" h="1949415">
                    <a:moveTo>
                      <a:pt x="127000" y="1886198"/>
                    </a:moveTo>
                    <a:cubicBezTo>
                      <a:pt x="126844" y="1851239"/>
                      <a:pt x="98460" y="1822982"/>
                      <a:pt x="63500" y="1822982"/>
                    </a:cubicBezTo>
                    <a:cubicBezTo>
                      <a:pt x="28540" y="1822982"/>
                      <a:pt x="157" y="1851239"/>
                      <a:pt x="0" y="1886198"/>
                    </a:cubicBezTo>
                    <a:cubicBezTo>
                      <a:pt x="157" y="1921158"/>
                      <a:pt x="28540" y="1949415"/>
                      <a:pt x="63500" y="1949415"/>
                    </a:cubicBezTo>
                    <a:cubicBezTo>
                      <a:pt x="98460" y="1949415"/>
                      <a:pt x="126844" y="1921158"/>
                      <a:pt x="127000" y="1886198"/>
                    </a:cubicBezTo>
                    <a:close/>
                    <a:moveTo>
                      <a:pt x="45175" y="1864273"/>
                    </a:moveTo>
                    <a:cubicBezTo>
                      <a:pt x="33149" y="1874416"/>
                      <a:pt x="31584" y="1892371"/>
                      <a:pt x="41673" y="1904442"/>
                    </a:cubicBezTo>
                    <a:cubicBezTo>
                      <a:pt x="51761" y="1916513"/>
                      <a:pt x="69710" y="1918159"/>
                      <a:pt x="81825" y="1908124"/>
                    </a:cubicBezTo>
                    <a:lnTo>
                      <a:pt x="2262935" y="85142"/>
                    </a:lnTo>
                    <a:cubicBezTo>
                      <a:pt x="2274961" y="74999"/>
                      <a:pt x="2276526" y="57044"/>
                      <a:pt x="2266437" y="44973"/>
                    </a:cubicBezTo>
                    <a:cubicBezTo>
                      <a:pt x="2256349" y="32902"/>
                      <a:pt x="2238400" y="31256"/>
                      <a:pt x="2226284" y="41291"/>
                    </a:cubicBezTo>
                    <a:close/>
                    <a:moveTo>
                      <a:pt x="2308110" y="63216"/>
                    </a:moveTo>
                    <a:cubicBezTo>
                      <a:pt x="2307953" y="28257"/>
                      <a:pt x="2279570" y="0"/>
                      <a:pt x="2244610" y="0"/>
                    </a:cubicBezTo>
                    <a:cubicBezTo>
                      <a:pt x="2209650" y="0"/>
                      <a:pt x="2181266" y="28257"/>
                      <a:pt x="2181110" y="63216"/>
                    </a:cubicBezTo>
                    <a:cubicBezTo>
                      <a:pt x="2181266" y="98176"/>
                      <a:pt x="2209650" y="126433"/>
                      <a:pt x="2244610" y="126433"/>
                    </a:cubicBezTo>
                    <a:cubicBezTo>
                      <a:pt x="2279570" y="126433"/>
                      <a:pt x="2307953" y="98176"/>
                      <a:pt x="2308110" y="6321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863941" y="1029178"/>
            <a:ext cx="8332502" cy="8789104"/>
            <a:chOff x="0" y="917933"/>
            <a:chExt cx="9975570" cy="10581040"/>
          </a:xfrm>
        </p:grpSpPr>
        <p:sp>
          <p:nvSpPr>
            <p:cNvPr id="24" name="TextBox 24"/>
            <p:cNvSpPr txBox="1"/>
            <p:nvPr/>
          </p:nvSpPr>
          <p:spPr>
            <a:xfrm>
              <a:off x="545221" y="917933"/>
              <a:ext cx="9054508" cy="1423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56"/>
                </a:lnSpc>
              </a:pPr>
              <a:r>
                <a:rPr lang="en-US" sz="6000" dirty="0" err="1">
                  <a:solidFill>
                    <a:srgbClr val="000000"/>
                  </a:solidFill>
                  <a:latin typeface="Glacial Indifference"/>
                </a:rPr>
                <a:t>Зачем</a:t>
              </a:r>
              <a:r>
                <a:rPr lang="en-US" sz="600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6000" dirty="0" err="1">
                  <a:solidFill>
                    <a:srgbClr val="000000"/>
                  </a:solidFill>
                  <a:latin typeface="Glacial Indifference"/>
                </a:rPr>
                <a:t>нам</a:t>
              </a:r>
              <a:r>
                <a:rPr lang="en-US" sz="6000" dirty="0">
                  <a:solidFill>
                    <a:srgbClr val="000000"/>
                  </a:solidFill>
                  <a:latin typeface="Glacial Indifference"/>
                </a:rPr>
                <a:t> "MY DAY"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3778433"/>
              <a:ext cx="9975570" cy="7720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4"/>
                </a:lnSpc>
              </a:pPr>
              <a:endParaRPr dirty="0"/>
            </a:p>
            <a:p>
              <a:pPr>
                <a:lnSpc>
                  <a:spcPts val="4194"/>
                </a:lnSpc>
              </a:pPr>
              <a:endParaRPr dirty="0"/>
            </a:p>
            <a:p>
              <a:pPr>
                <a:lnSpc>
                  <a:spcPts val="4194"/>
                </a:lnSpc>
              </a:pPr>
              <a:endParaRPr dirty="0"/>
            </a:p>
            <a:p>
              <a:pPr>
                <a:lnSpc>
                  <a:spcPts val="4194"/>
                </a:lnSpc>
              </a:pPr>
              <a:endParaRPr dirty="0"/>
            </a:p>
            <a:p>
              <a:pPr>
                <a:lnSpc>
                  <a:spcPts val="4194"/>
                </a:lnSpc>
              </a:pPr>
              <a:endParaRPr dirty="0"/>
            </a:p>
            <a:p>
              <a:pPr>
                <a:lnSpc>
                  <a:spcPts val="4194"/>
                </a:lnSpc>
              </a:pPr>
              <a:endParaRPr dirty="0"/>
            </a:p>
            <a:p>
              <a:pPr>
                <a:lnSpc>
                  <a:spcPts val="4194"/>
                </a:lnSpc>
              </a:pPr>
              <a:r>
                <a:rPr lang="en-US" sz="3226" dirty="0" err="1">
                  <a:solidFill>
                    <a:srgbClr val="000000"/>
                  </a:solidFill>
                  <a:latin typeface="Roboto"/>
                </a:rPr>
                <a:t>Создание</a:t>
              </a:r>
              <a:r>
                <a:rPr lang="en-US" sz="3226" dirty="0">
                  <a:solidFill>
                    <a:srgbClr val="000000"/>
                  </a:solidFill>
                  <a:latin typeface="Roboto"/>
                </a:rPr>
                <a:t> </a:t>
              </a:r>
              <a:r>
                <a:rPr lang="en-US" sz="3226" dirty="0" err="1">
                  <a:solidFill>
                    <a:srgbClr val="000000"/>
                  </a:solidFill>
                  <a:latin typeface="Roboto"/>
                </a:rPr>
                <a:t>мобильного</a:t>
              </a:r>
              <a:r>
                <a:rPr lang="en-US" sz="3226" dirty="0">
                  <a:solidFill>
                    <a:srgbClr val="000000"/>
                  </a:solidFill>
                  <a:latin typeface="Roboto"/>
                </a:rPr>
                <a:t> </a:t>
              </a:r>
              <a:r>
                <a:rPr lang="en-US" sz="3226" dirty="0" err="1">
                  <a:solidFill>
                    <a:srgbClr val="000000"/>
                  </a:solidFill>
                  <a:latin typeface="Roboto"/>
                </a:rPr>
                <a:t>приложения</a:t>
              </a:r>
              <a:r>
                <a:rPr lang="en-US" sz="3226" dirty="0">
                  <a:solidFill>
                    <a:srgbClr val="000000"/>
                  </a:solidFill>
                  <a:latin typeface="Roboto"/>
                </a:rPr>
                <a:t> “My day” </a:t>
              </a:r>
              <a:r>
                <a:rPr lang="en-US" sz="3226" dirty="0" err="1">
                  <a:solidFill>
                    <a:srgbClr val="000000"/>
                  </a:solidFill>
                  <a:latin typeface="Roboto"/>
                </a:rPr>
                <a:t>осуществляется</a:t>
              </a:r>
              <a:r>
                <a:rPr lang="en-US" sz="3226" dirty="0">
                  <a:solidFill>
                    <a:srgbClr val="000000"/>
                  </a:solidFill>
                  <a:latin typeface="Roboto"/>
                </a:rPr>
                <a:t> в </a:t>
              </a:r>
              <a:r>
                <a:rPr lang="en-US" sz="3226" dirty="0" err="1">
                  <a:solidFill>
                    <a:srgbClr val="000000"/>
                  </a:solidFill>
                  <a:latin typeface="Roboto"/>
                </a:rPr>
                <a:t>целях</a:t>
              </a:r>
              <a:r>
                <a:rPr lang="en-US" sz="3226" dirty="0">
                  <a:solidFill>
                    <a:srgbClr val="000000"/>
                  </a:solidFill>
                  <a:latin typeface="Roboto"/>
                </a:rPr>
                <a:t> </a:t>
              </a:r>
              <a:r>
                <a:rPr lang="en-US" sz="3226" dirty="0" err="1">
                  <a:solidFill>
                    <a:srgbClr val="000000"/>
                  </a:solidFill>
                  <a:latin typeface="Roboto"/>
                </a:rPr>
                <a:t>повышения</a:t>
              </a:r>
              <a:r>
                <a:rPr lang="en-US" sz="3226" dirty="0">
                  <a:solidFill>
                    <a:srgbClr val="000000"/>
                  </a:solidFill>
                  <a:latin typeface="Roboto"/>
                </a:rPr>
                <a:t> </a:t>
              </a:r>
              <a:r>
                <a:rPr lang="en-US" sz="3226" dirty="0" err="1">
                  <a:solidFill>
                    <a:srgbClr val="000000"/>
                  </a:solidFill>
                  <a:latin typeface="Roboto"/>
                </a:rPr>
                <a:t>эффективности</a:t>
              </a:r>
              <a:r>
                <a:rPr lang="en-US" sz="3226" dirty="0">
                  <a:solidFill>
                    <a:srgbClr val="000000"/>
                  </a:solidFill>
                  <a:latin typeface="Roboto"/>
                </a:rPr>
                <a:t>, </a:t>
              </a:r>
              <a:r>
                <a:rPr lang="en-US" sz="3226" dirty="0" err="1">
                  <a:solidFill>
                    <a:srgbClr val="000000"/>
                  </a:solidFill>
                  <a:latin typeface="Roboto"/>
                </a:rPr>
                <a:t>результативности</a:t>
              </a:r>
              <a:r>
                <a:rPr lang="en-US" sz="3226" dirty="0">
                  <a:solidFill>
                    <a:srgbClr val="000000"/>
                  </a:solidFill>
                  <a:latin typeface="Roboto"/>
                </a:rPr>
                <a:t>, </a:t>
              </a:r>
              <a:r>
                <a:rPr lang="en-US" sz="3226" dirty="0" err="1">
                  <a:solidFill>
                    <a:srgbClr val="000000"/>
                  </a:solidFill>
                  <a:latin typeface="Roboto"/>
                </a:rPr>
                <a:t>мудрости</a:t>
              </a:r>
              <a:r>
                <a:rPr lang="en-US" sz="3226" dirty="0">
                  <a:solidFill>
                    <a:srgbClr val="000000"/>
                  </a:solidFill>
                  <a:latin typeface="Roboto"/>
                </a:rPr>
                <a:t> и </a:t>
              </a:r>
              <a:r>
                <a:rPr lang="en-US" sz="3226" dirty="0" err="1">
                  <a:solidFill>
                    <a:srgbClr val="000000"/>
                  </a:solidFill>
                  <a:latin typeface="Roboto"/>
                </a:rPr>
                <a:t>физическое</a:t>
              </a:r>
              <a:r>
                <a:rPr lang="en-US" sz="3226" dirty="0">
                  <a:solidFill>
                    <a:srgbClr val="000000"/>
                  </a:solidFill>
                  <a:latin typeface="Roboto"/>
                </a:rPr>
                <a:t> </a:t>
              </a:r>
              <a:r>
                <a:rPr lang="en-US" sz="3226" dirty="0" err="1">
                  <a:solidFill>
                    <a:srgbClr val="000000"/>
                  </a:solidFill>
                  <a:latin typeface="Roboto"/>
                </a:rPr>
                <a:t>состояние</a:t>
              </a:r>
              <a:r>
                <a:rPr lang="en-US" sz="3226" dirty="0">
                  <a:solidFill>
                    <a:srgbClr val="000000"/>
                  </a:solidFill>
                  <a:latin typeface="Roboto"/>
                </a:rPr>
                <a:t> </a:t>
              </a:r>
              <a:r>
                <a:rPr lang="en-US" sz="3226" dirty="0" err="1">
                  <a:solidFill>
                    <a:srgbClr val="000000"/>
                  </a:solidFill>
                  <a:latin typeface="Roboto"/>
                </a:rPr>
                <a:t>молодежь</a:t>
              </a:r>
              <a:endParaRPr lang="en-US" sz="3226" dirty="0">
                <a:solidFill>
                  <a:srgbClr val="000000"/>
                </a:solidFill>
                <a:latin typeface="Roboto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175068" y="6783641"/>
            <a:ext cx="7774973" cy="3034641"/>
            <a:chOff x="0" y="0"/>
            <a:chExt cx="10366631" cy="4046188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9525"/>
              <a:ext cx="10366631" cy="299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2999" dirty="0" err="1">
                  <a:solidFill>
                    <a:srgbClr val="FFFFFF"/>
                  </a:solidFill>
                  <a:latin typeface="Roboto Bold"/>
                </a:rPr>
                <a:t>Мобильного</a:t>
              </a:r>
              <a:r>
                <a:rPr lang="en-US" sz="2999" dirty="0">
                  <a:solidFill>
                    <a:srgbClr val="FFFFFF"/>
                  </a:solidFill>
                  <a:latin typeface="Roboto Bold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Roboto Bold"/>
                </a:rPr>
                <a:t>приложения</a:t>
              </a:r>
              <a:r>
                <a:rPr lang="en-US" sz="2999" dirty="0">
                  <a:solidFill>
                    <a:srgbClr val="FFFFFF"/>
                  </a:solidFill>
                  <a:latin typeface="Roboto Bold"/>
                </a:rPr>
                <a:t> “My day” — </a:t>
              </a:r>
              <a:r>
                <a:rPr lang="en-US" sz="2999" dirty="0" err="1">
                  <a:solidFill>
                    <a:srgbClr val="FFFFFF"/>
                  </a:solidFill>
                  <a:latin typeface="Roboto Bold"/>
                </a:rPr>
                <a:t>это</a:t>
              </a:r>
              <a:r>
                <a:rPr lang="en-US" sz="2999" dirty="0">
                  <a:solidFill>
                    <a:srgbClr val="FFFFFF"/>
                  </a:solidFill>
                  <a:latin typeface="Roboto Bold"/>
                </a:rPr>
                <a:t>, </a:t>
              </a:r>
              <a:r>
                <a:rPr lang="en-US" sz="2999" dirty="0" err="1">
                  <a:solidFill>
                    <a:srgbClr val="FFFFFF"/>
                  </a:solidFill>
                  <a:latin typeface="Roboto Bold"/>
                </a:rPr>
                <a:t>говоря</a:t>
              </a:r>
              <a:r>
                <a:rPr lang="en-US" sz="2999" dirty="0">
                  <a:solidFill>
                    <a:srgbClr val="FFFFFF"/>
                  </a:solidFill>
                  <a:latin typeface="Roboto Bold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Roboto Bold"/>
                </a:rPr>
                <a:t>буквально</a:t>
              </a:r>
              <a:r>
                <a:rPr lang="en-US" sz="2999" dirty="0">
                  <a:solidFill>
                    <a:srgbClr val="FFFFFF"/>
                  </a:solidFill>
                  <a:latin typeface="Roboto Bold"/>
                </a:rPr>
                <a:t>, </a:t>
              </a:r>
              <a:r>
                <a:rPr lang="en-US" sz="2999" dirty="0" err="1">
                  <a:solidFill>
                    <a:srgbClr val="FFFFFF"/>
                  </a:solidFill>
                  <a:latin typeface="Roboto Bold"/>
                </a:rPr>
                <a:t>управление</a:t>
              </a:r>
              <a:r>
                <a:rPr lang="en-US" sz="2999" dirty="0">
                  <a:solidFill>
                    <a:srgbClr val="FFFFFF"/>
                  </a:solidFill>
                  <a:latin typeface="Roboto Bold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Roboto Bold"/>
                </a:rPr>
                <a:t>временем</a:t>
              </a:r>
              <a:r>
                <a:rPr lang="en-US" sz="2999" dirty="0">
                  <a:solidFill>
                    <a:srgbClr val="FFFFFF"/>
                  </a:solidFill>
                  <a:latin typeface="Roboto Bold"/>
                </a:rPr>
                <a:t>. </a:t>
              </a:r>
              <a:r>
                <a:rPr lang="en-US" sz="2999" dirty="0" err="1">
                  <a:solidFill>
                    <a:srgbClr val="FFFFFF"/>
                  </a:solidFill>
                  <a:latin typeface="Roboto Bold"/>
                </a:rPr>
                <a:t>Точнее</a:t>
              </a:r>
              <a:r>
                <a:rPr lang="en-US" sz="2999" dirty="0">
                  <a:solidFill>
                    <a:srgbClr val="FFFFFF"/>
                  </a:solidFill>
                  <a:latin typeface="Roboto Bold"/>
                </a:rPr>
                <a:t>, </a:t>
              </a:r>
              <a:r>
                <a:rPr lang="en-US" sz="2999" dirty="0" err="1">
                  <a:solidFill>
                    <a:srgbClr val="FFFFFF"/>
                  </a:solidFill>
                  <a:latin typeface="Roboto Bold"/>
                </a:rPr>
                <a:t>комплекс</a:t>
              </a:r>
              <a:r>
                <a:rPr lang="en-US" sz="2999" dirty="0">
                  <a:solidFill>
                    <a:srgbClr val="FFFFFF"/>
                  </a:solidFill>
                  <a:latin typeface="Roboto Bold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Roboto Bold"/>
                </a:rPr>
                <a:t>знаний</a:t>
              </a:r>
              <a:r>
                <a:rPr lang="en-US" sz="2999" dirty="0">
                  <a:solidFill>
                    <a:srgbClr val="FFFFFF"/>
                  </a:solidFill>
                  <a:latin typeface="Roboto Bold"/>
                </a:rPr>
                <a:t>, </a:t>
              </a:r>
              <a:r>
                <a:rPr lang="en-US" sz="2999" dirty="0" err="1">
                  <a:solidFill>
                    <a:srgbClr val="FFFFFF"/>
                  </a:solidFill>
                  <a:latin typeface="Roboto Bold"/>
                </a:rPr>
                <a:t>принципов</a:t>
              </a:r>
              <a:r>
                <a:rPr lang="en-US" sz="2999" dirty="0">
                  <a:solidFill>
                    <a:srgbClr val="FFFFFF"/>
                  </a:solidFill>
                  <a:latin typeface="Roboto Bold"/>
                </a:rPr>
                <a:t> и </a:t>
              </a:r>
              <a:r>
                <a:rPr lang="en-US" sz="2999" dirty="0" err="1">
                  <a:solidFill>
                    <a:srgbClr val="FFFFFF"/>
                  </a:solidFill>
                  <a:latin typeface="Roboto Bold"/>
                </a:rPr>
                <a:t>техник</a:t>
              </a:r>
              <a:r>
                <a:rPr lang="en-US" sz="2999" dirty="0">
                  <a:solidFill>
                    <a:srgbClr val="FFFFFF"/>
                  </a:solidFill>
                  <a:latin typeface="Roboto Bold"/>
                </a:rPr>
                <a:t>, </a:t>
              </a:r>
              <a:r>
                <a:rPr lang="en-US" sz="2999" dirty="0" err="1">
                  <a:solidFill>
                    <a:srgbClr val="FFFFFF"/>
                  </a:solidFill>
                  <a:latin typeface="Roboto Bold"/>
                </a:rPr>
                <a:t>направленных</a:t>
              </a:r>
              <a:r>
                <a:rPr lang="en-US" sz="2999" dirty="0">
                  <a:solidFill>
                    <a:srgbClr val="FFFFFF"/>
                  </a:solidFill>
                  <a:latin typeface="Roboto Bold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Roboto Bold"/>
                </a:rPr>
                <a:t>на</a:t>
              </a:r>
              <a:r>
                <a:rPr lang="en-US" sz="2999" dirty="0">
                  <a:solidFill>
                    <a:srgbClr val="FFFFFF"/>
                  </a:solidFill>
                  <a:latin typeface="Roboto Bold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Roboto Bold"/>
                </a:rPr>
                <a:t>повышение</a:t>
              </a:r>
              <a:r>
                <a:rPr lang="en-US" sz="2999" dirty="0">
                  <a:solidFill>
                    <a:srgbClr val="FFFFFF"/>
                  </a:solidFill>
                  <a:latin typeface="Roboto Bold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Roboto Bold"/>
                </a:rPr>
                <a:t>эффективности</a:t>
              </a:r>
              <a:r>
                <a:rPr lang="en-US" sz="2999" dirty="0">
                  <a:solidFill>
                    <a:srgbClr val="FFFFFF"/>
                  </a:solidFill>
                  <a:latin typeface="Roboto Bold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Roboto Bold"/>
                </a:rPr>
                <a:t>деятельности</a:t>
              </a:r>
              <a:endParaRPr lang="en-US" sz="2999" dirty="0">
                <a:solidFill>
                  <a:srgbClr val="FFFFFF"/>
                </a:solidFill>
                <a:latin typeface="Roboto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3528028"/>
              <a:ext cx="9987675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9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360DCF7-6F81-4BC8-9868-0BB8C3CC6C00}"/>
              </a:ext>
            </a:extLst>
          </p:cNvPr>
          <p:cNvSpPr txBox="1"/>
          <p:nvPr/>
        </p:nvSpPr>
        <p:spPr>
          <a:xfrm>
            <a:off x="4033513" y="0"/>
            <a:ext cx="6141555" cy="7694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 lIns="274320" tIns="137160" rIns="0" bIns="137160" rtlCol="0" anchor="ctr">
            <a:spAutoFit/>
          </a:bodyPr>
          <a:lstStyle/>
          <a:p>
            <a:r>
              <a:rPr lang="ru-RU" sz="3200" spc="3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Определение Проблемы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F2A01DD-87C2-4629-8A74-92CA7D8BE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595438" y="-200612"/>
            <a:ext cx="8675997" cy="3896312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7000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30000">
                <a:schemeClr val="bg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t="176" r="1028" b="176"/>
          <a:stretch>
            <a:fillRect/>
          </a:stretch>
        </p:blipFill>
        <p:spPr>
          <a:xfrm>
            <a:off x="0" y="3695700"/>
            <a:ext cx="18288000" cy="659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150293"/>
            <a:ext cx="16657989" cy="161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2"/>
              </a:lnSpc>
              <a:spcBef>
                <a:spcPct val="0"/>
              </a:spcBef>
            </a:pPr>
            <a:r>
              <a:rPr lang="en-US" sz="4659" dirty="0" err="1">
                <a:solidFill>
                  <a:srgbClr val="C8FF16"/>
                </a:solidFill>
                <a:latin typeface="Clear Sans Regular"/>
              </a:rPr>
              <a:t>Схема</a:t>
            </a:r>
            <a:r>
              <a:rPr lang="en-US" sz="4659" dirty="0">
                <a:solidFill>
                  <a:srgbClr val="C8FF16"/>
                </a:solidFill>
                <a:latin typeface="Clear Sans Regular"/>
              </a:rPr>
              <a:t> </a:t>
            </a:r>
            <a:r>
              <a:rPr lang="en-US" sz="4659" dirty="0" err="1">
                <a:solidFill>
                  <a:srgbClr val="C8FF16"/>
                </a:solidFill>
                <a:latin typeface="Clear Sans Regular"/>
              </a:rPr>
              <a:t>реализации</a:t>
            </a:r>
            <a:r>
              <a:rPr lang="en-US" sz="4659" dirty="0">
                <a:solidFill>
                  <a:srgbClr val="C8FF16"/>
                </a:solidFill>
                <a:latin typeface="Clear Sans Regular"/>
              </a:rPr>
              <a:t> </a:t>
            </a:r>
            <a:r>
              <a:rPr lang="en-US" sz="4659" dirty="0" err="1">
                <a:solidFill>
                  <a:srgbClr val="C8FF16"/>
                </a:solidFill>
                <a:latin typeface="Clear Sans Regular"/>
              </a:rPr>
              <a:t>сценария</a:t>
            </a:r>
            <a:r>
              <a:rPr lang="en-US" sz="4659" dirty="0">
                <a:solidFill>
                  <a:srgbClr val="C8FF16"/>
                </a:solidFill>
                <a:latin typeface="Clear Sans Regular"/>
              </a:rPr>
              <a:t> и </a:t>
            </a:r>
            <a:r>
              <a:rPr lang="en-US" sz="4659" dirty="0" err="1">
                <a:solidFill>
                  <a:srgbClr val="C8FF16"/>
                </a:solidFill>
                <a:latin typeface="Clear Sans Regular"/>
              </a:rPr>
              <a:t>выполнения</a:t>
            </a:r>
            <a:r>
              <a:rPr lang="en-US" sz="4659" dirty="0">
                <a:solidFill>
                  <a:srgbClr val="C8FF16"/>
                </a:solidFill>
                <a:latin typeface="Clear Sans Regular"/>
              </a:rPr>
              <a:t> МП </a:t>
            </a:r>
            <a:r>
              <a:rPr lang="en-US" sz="4659" dirty="0" err="1">
                <a:solidFill>
                  <a:srgbClr val="C8FF16"/>
                </a:solidFill>
                <a:latin typeface="Clear Sans Regular"/>
              </a:rPr>
              <a:t>показана</a:t>
            </a:r>
            <a:r>
              <a:rPr lang="en-US" sz="4659" dirty="0">
                <a:solidFill>
                  <a:srgbClr val="C8FF16"/>
                </a:solidFill>
                <a:latin typeface="Clear Sans Regular"/>
              </a:rPr>
              <a:t> </a:t>
            </a:r>
            <a:r>
              <a:rPr lang="en-US" sz="4659" dirty="0" err="1">
                <a:solidFill>
                  <a:srgbClr val="C8FF16"/>
                </a:solidFill>
                <a:latin typeface="Clear Sans Regular"/>
              </a:rPr>
              <a:t>на</a:t>
            </a:r>
            <a:r>
              <a:rPr lang="en-US" sz="4659" dirty="0">
                <a:solidFill>
                  <a:srgbClr val="C8FF16"/>
                </a:solidFill>
                <a:latin typeface="Clear Sans Regular"/>
              </a:rPr>
              <a:t>  </a:t>
            </a:r>
            <a:r>
              <a:rPr lang="en-US" sz="4659" dirty="0" err="1">
                <a:solidFill>
                  <a:srgbClr val="C8FF16"/>
                </a:solidFill>
                <a:latin typeface="Clear Sans Regular"/>
              </a:rPr>
              <a:t>рисунке</a:t>
            </a:r>
            <a:r>
              <a:rPr lang="en-US" sz="4659" dirty="0">
                <a:solidFill>
                  <a:srgbClr val="C8FF16"/>
                </a:solidFill>
                <a:latin typeface="Clear Sans Regular"/>
              </a:rPr>
              <a:t> </a:t>
            </a:r>
            <a:r>
              <a:rPr lang="en-US" sz="4659" dirty="0" err="1">
                <a:solidFill>
                  <a:srgbClr val="C8FF16"/>
                </a:solidFill>
                <a:latin typeface="Clear Sans Regular"/>
              </a:rPr>
              <a:t>ниже</a:t>
            </a:r>
            <a:endParaRPr lang="en-US" sz="4659" dirty="0">
              <a:solidFill>
                <a:srgbClr val="C8FF16"/>
              </a:solidFill>
              <a:latin typeface="Clear Sans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bg1">
                <a:lumMod val="7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5BEF0BE6-7A78-4618-A49C-DE58D5A87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28599" y="2324100"/>
            <a:ext cx="11901133" cy="56388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1707" t="916" b="916"/>
          <a:stretch>
            <a:fillRect/>
          </a:stretch>
        </p:blipFill>
        <p:spPr>
          <a:xfrm>
            <a:off x="12344400" y="0"/>
            <a:ext cx="59436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38021" y="3398037"/>
            <a:ext cx="9027394" cy="2152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5"/>
              </a:lnSpc>
              <a:spcBef>
                <a:spcPct val="0"/>
              </a:spcBef>
            </a:pPr>
            <a:r>
              <a:rPr lang="en-US" sz="4118" dirty="0" err="1">
                <a:solidFill>
                  <a:srgbClr val="000000"/>
                </a:solidFill>
                <a:latin typeface="Brice RegularSemiExpanded"/>
              </a:rPr>
              <a:t>Полное</a:t>
            </a:r>
            <a:r>
              <a:rPr lang="en-US" sz="4118" dirty="0">
                <a:solidFill>
                  <a:srgbClr val="000000"/>
                </a:solidFill>
                <a:latin typeface="Brice RegularSemiExpanded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Brice RegularSemiExpanded"/>
              </a:rPr>
              <a:t>перечень</a:t>
            </a:r>
            <a:r>
              <a:rPr lang="en-US" sz="4118" dirty="0">
                <a:solidFill>
                  <a:srgbClr val="000000"/>
                </a:solidFill>
                <a:latin typeface="Brice RegularSemiExpanded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Brice RegularSemiExpanded"/>
              </a:rPr>
              <a:t>этапов</a:t>
            </a:r>
            <a:r>
              <a:rPr lang="en-US" sz="4118" dirty="0">
                <a:solidFill>
                  <a:srgbClr val="000000"/>
                </a:solidFill>
                <a:latin typeface="Brice RegularSemiExpanded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Brice RegularSemiExpanded"/>
              </a:rPr>
              <a:t>работ</a:t>
            </a:r>
            <a:r>
              <a:rPr lang="en-US" sz="4118" dirty="0">
                <a:solidFill>
                  <a:srgbClr val="000000"/>
                </a:solidFill>
                <a:latin typeface="Brice RegularSemiExpanded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Brice RegularSemiExpanded"/>
              </a:rPr>
              <a:t>по</a:t>
            </a:r>
            <a:r>
              <a:rPr lang="en-US" sz="4118" dirty="0">
                <a:solidFill>
                  <a:srgbClr val="000000"/>
                </a:solidFill>
                <a:latin typeface="Brice RegularSemiExpanded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Brice RegularSemiExpanded"/>
              </a:rPr>
              <a:t>созданию</a:t>
            </a:r>
            <a:r>
              <a:rPr lang="en-US" sz="4118" dirty="0">
                <a:solidFill>
                  <a:srgbClr val="000000"/>
                </a:solidFill>
                <a:latin typeface="Brice RegularSemiExpanded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Brice RegularSemiExpanded"/>
              </a:rPr>
              <a:t>мобильного</a:t>
            </a:r>
            <a:r>
              <a:rPr lang="en-US" sz="4118" dirty="0">
                <a:solidFill>
                  <a:srgbClr val="000000"/>
                </a:solidFill>
                <a:latin typeface="Brice RegularSemiExpanded"/>
              </a:rPr>
              <a:t> </a:t>
            </a:r>
            <a:r>
              <a:rPr lang="en-US" sz="4118" dirty="0" err="1">
                <a:solidFill>
                  <a:srgbClr val="000000"/>
                </a:solidFill>
                <a:latin typeface="Brice RegularSemiExpanded"/>
              </a:rPr>
              <a:t>приложение</a:t>
            </a:r>
            <a:r>
              <a:rPr lang="en-US" sz="4118" dirty="0">
                <a:solidFill>
                  <a:srgbClr val="000000"/>
                </a:solidFill>
                <a:latin typeface="Brice RegularSemiExpanded"/>
              </a:rPr>
              <a:t>   </a:t>
            </a:r>
            <a:r>
              <a:rPr lang="en-US" sz="411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11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</a:t>
            </a:r>
            <a:r>
              <a:rPr lang="en-US" sz="411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day”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35819-5A59-4E2C-B97F-ECE5DBB05913}"/>
              </a:ext>
            </a:extLst>
          </p:cNvPr>
          <p:cNvSpPr txBox="1"/>
          <p:nvPr/>
        </p:nvSpPr>
        <p:spPr>
          <a:xfrm>
            <a:off x="0" y="-31580"/>
            <a:ext cx="12344400" cy="1015663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accent3">
                  <a:alpha val="50000"/>
                </a:schemeClr>
              </a:gs>
            </a:gsLst>
            <a:lin ang="10800000" scaled="1"/>
          </a:gradFill>
          <a:ln>
            <a:noFill/>
          </a:ln>
        </p:spPr>
        <p:txBody>
          <a:bodyPr wrap="square" lIns="274320" tIns="137160" rIns="0" bIns="137160" rtlCol="0" anchor="ctr">
            <a:spAutoFit/>
          </a:bodyPr>
          <a:lstStyle/>
          <a:p>
            <a:r>
              <a:rPr lang="ru-RU" sz="4800" spc="3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Сценарий проекта</a:t>
            </a:r>
            <a:endParaRPr lang="en-US" sz="4800" spc="3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bg1">
                <a:lumMod val="7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035819-5A59-4E2C-B97F-ECE5DBB05913}"/>
              </a:ext>
            </a:extLst>
          </p:cNvPr>
          <p:cNvSpPr txBox="1"/>
          <p:nvPr/>
        </p:nvSpPr>
        <p:spPr>
          <a:xfrm>
            <a:off x="0" y="-31580"/>
            <a:ext cx="18288000" cy="1015663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accent3">
                  <a:alpha val="50000"/>
                </a:schemeClr>
              </a:gs>
            </a:gsLst>
            <a:lin ang="10800000" scaled="1"/>
          </a:gradFill>
          <a:ln>
            <a:noFill/>
          </a:ln>
        </p:spPr>
        <p:txBody>
          <a:bodyPr wrap="square" lIns="274320" tIns="137160" rIns="0" bIns="137160" rtlCol="0" anchor="ctr">
            <a:spAutoFit/>
          </a:bodyPr>
          <a:lstStyle/>
          <a:p>
            <a:r>
              <a:rPr lang="ru-RU" sz="4800" spc="3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Дерево решений раздела регистрации</a:t>
            </a:r>
            <a:endParaRPr lang="en-US" sz="4800" spc="3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CA0C63-08E1-449B-8B52-EEE82F5FF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108" y="984083"/>
            <a:ext cx="14637784" cy="84266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0B2C98-1917-48FC-9407-D463D54F9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3207" y="9077278"/>
            <a:ext cx="609685" cy="33342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3F75D01-D1D9-4366-8B6E-3B63B8F7F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48201" y="9077278"/>
            <a:ext cx="13639800" cy="122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53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bg1">
                <a:lumMod val="7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9A0227B-D5CC-4B51-BBDF-8B71B1007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781800" y="5059511"/>
            <a:ext cx="11506200" cy="5167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035819-5A59-4E2C-B97F-ECE5DBB05913}"/>
              </a:ext>
            </a:extLst>
          </p:cNvPr>
          <p:cNvSpPr txBox="1"/>
          <p:nvPr/>
        </p:nvSpPr>
        <p:spPr>
          <a:xfrm>
            <a:off x="0" y="-31580"/>
            <a:ext cx="18288000" cy="1015663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accent3">
                  <a:alpha val="50000"/>
                </a:schemeClr>
              </a:gs>
            </a:gsLst>
            <a:lin ang="10800000" scaled="1"/>
          </a:gradFill>
          <a:ln>
            <a:noFill/>
          </a:ln>
        </p:spPr>
        <p:txBody>
          <a:bodyPr wrap="square" lIns="274320" tIns="137160" rIns="0" bIns="137160" rtlCol="0" anchor="ctr">
            <a:spAutoFit/>
          </a:bodyPr>
          <a:lstStyle/>
          <a:p>
            <a:r>
              <a:rPr lang="ru-RU" sz="4800" spc="3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Дерево решений проекта</a:t>
            </a:r>
            <a:endParaRPr lang="en-US" sz="4800" spc="3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84799F-CED5-44C9-8C4B-F5909C548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2" y="1257300"/>
            <a:ext cx="13173075" cy="86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9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bg1">
                <a:lumMod val="7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035819-5A59-4E2C-B97F-ECE5DBB05913}"/>
              </a:ext>
            </a:extLst>
          </p:cNvPr>
          <p:cNvSpPr txBox="1"/>
          <p:nvPr/>
        </p:nvSpPr>
        <p:spPr>
          <a:xfrm>
            <a:off x="0" y="-31580"/>
            <a:ext cx="18288000" cy="1015663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accent3">
                  <a:alpha val="50000"/>
                </a:schemeClr>
              </a:gs>
            </a:gsLst>
            <a:lin ang="10800000" scaled="1"/>
          </a:gradFill>
          <a:ln>
            <a:noFill/>
          </a:ln>
        </p:spPr>
        <p:txBody>
          <a:bodyPr wrap="square" lIns="274320" tIns="137160" rIns="0" bIns="137160" rtlCol="0" anchor="ctr">
            <a:spAutoFit/>
          </a:bodyPr>
          <a:lstStyle/>
          <a:p>
            <a:r>
              <a:rPr lang="ru-RU" sz="4800" spc="300" dirty="0">
                <a:solidFill>
                  <a:schemeClr val="bg1"/>
                </a:solidFill>
                <a:ea typeface="Roboto" panose="02000000000000000000" pitchFamily="2" charset="0"/>
              </a:rPr>
              <a:t>Требования к мобильному приложению</a:t>
            </a:r>
            <a:endParaRPr lang="en-US" sz="4800" spc="3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2C407F9C-6A56-49C3-AA89-A78C269D4F8B}"/>
              </a:ext>
            </a:extLst>
          </p:cNvPr>
          <p:cNvSpPr/>
          <p:nvPr/>
        </p:nvSpPr>
        <p:spPr>
          <a:xfrm>
            <a:off x="838200" y="1409700"/>
            <a:ext cx="16611600" cy="8001000"/>
          </a:xfrm>
          <a:prstGeom prst="roundRect">
            <a:avLst/>
          </a:prstGeom>
          <a:gradFill>
            <a:gsLst>
              <a:gs pos="69000">
                <a:schemeClr val="bg1">
                  <a:lumMod val="8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>
                  <a:lumMod val="9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работы приложения требуется смартфон или планшетный компьютер с установленной операционной системой </a:t>
            </a:r>
            <a:r>
              <a:rPr lang="ru-RU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Android</a:t>
            </a:r>
            <a:r>
              <a:rPr lang="ru-RU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4.0.3 или 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IOS 8+ </a:t>
            </a:r>
            <a:r>
              <a:rPr lang="ru-RU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(или более новой). 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установки приложения требуется не менее 10 Мб свободного места в постоянной памяти устройства.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установки и обновления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</a:t>
            </a:r>
            <a:r>
              <a:rPr lang="ru-RU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риложения, получения сведений о регистрации пользователя и оплаты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выбранного тарифа</a:t>
            </a:r>
            <a:r>
              <a:rPr lang="ru-RU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необходимо подключение к сети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ru-RU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нтернет. </a:t>
            </a:r>
            <a:endParaRPr lang="ru-RU" sz="2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uz-Cyrl-UZ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 пользование приложением потребуется одно разовая регистрация </a:t>
            </a:r>
            <a:endParaRPr lang="ru-RU" sz="2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0" lvl="3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uz-Cyrl-UZ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прохождения  регистрации потребуется вести </a:t>
            </a:r>
            <a:r>
              <a:rPr lang="uz-Cyrl-UZ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</a:t>
            </a:r>
            <a:r>
              <a:rPr lang="uz-Cyrl-UZ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омер телефона  </a:t>
            </a:r>
            <a:endParaRPr lang="ru-RU" sz="2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uz-Cyrl-UZ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</a:t>
            </a:r>
            <a:r>
              <a:rPr lang="uz-Cyrl-UZ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пользования и оплаты платними тарифами потребуется </a:t>
            </a:r>
            <a:r>
              <a:rPr lang="uz-Cyrl-UZ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привязка банковской карты и набо вводит номер пасспорта </a:t>
            </a:r>
            <a:endParaRPr lang="ru-RU" sz="2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обращения в техническую поддержку требуется звонить  и про диктовать номер телефона, который зарегистрированный в приложении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полноценной работы потребуется </a:t>
            </a:r>
            <a:r>
              <a:rPr lang="uz-Cyrl-UZ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открыть в телефоне </a:t>
            </a:r>
            <a:r>
              <a:rPr lang="ru-RU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доступ к 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GPS</a:t>
            </a:r>
            <a:r>
              <a:rPr lang="ru-RU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F85C774-0784-4DA7-9CD7-9C7B9FB9E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115800" y="7803635"/>
            <a:ext cx="5551797" cy="24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4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bg1">
                <a:lumMod val="7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61761" y="2504662"/>
            <a:ext cx="12126239" cy="5445784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966725" y="6428500"/>
            <a:ext cx="3828721" cy="2839635"/>
            <a:chOff x="0" y="0"/>
            <a:chExt cx="13716000" cy="101727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l="l" t="t" r="r" b="b"/>
              <a:pathLst>
                <a:path w="13716000" h="101727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4"/>
              <a:stretch>
                <a:fillRect t="-393" b="-39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l="l" t="t" r="r" b="b"/>
              <a:pathLst>
                <a:path w="12941300" h="9107742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5"/>
              <a:stretch>
                <a:fillRect l="-97786" t="-1071" r="-94620" b="-191"/>
              </a:stretch>
            </a:blipFill>
            <a:ln>
              <a:solidFill>
                <a:srgbClr val="000000"/>
              </a:solidFill>
            </a:ln>
          </p:spPr>
          <p:txBody>
            <a:bodyPr/>
            <a:lstStyle/>
            <a:p>
              <a:endParaRPr lang="ru-RU" dirty="0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032456" y="2119371"/>
            <a:ext cx="3806905" cy="3814531"/>
            <a:chOff x="0" y="0"/>
            <a:chExt cx="10143490" cy="101638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43351" cy="10163632"/>
            </a:xfrm>
            <a:custGeom>
              <a:avLst/>
              <a:gdLst/>
              <a:ahLst/>
              <a:cxnLst/>
              <a:rect l="l" t="t" r="r" b="b"/>
              <a:pathLst>
                <a:path w="10143351" h="10163632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6"/>
              <a:stretch>
                <a:fillRect t="-25" b="-2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149600" y="2368550"/>
              <a:ext cx="5156200" cy="6858000"/>
            </a:xfrm>
            <a:custGeom>
              <a:avLst/>
              <a:gdLst/>
              <a:ahLst/>
              <a:cxnLst/>
              <a:rect l="l" t="t" r="r" b="b"/>
              <a:pathLst>
                <a:path w="5156200" h="68580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5"/>
              <a:stretch>
                <a:fillRect l="-97786" t="-1071" r="-94620" b="-191"/>
              </a:stretch>
            </a:blipFill>
            <a:ln>
              <a:solidFill>
                <a:srgbClr val="000000"/>
              </a:solidFill>
            </a:ln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9" name="Freeform 9"/>
            <p:cNvSpPr/>
            <p:nvPr/>
          </p:nvSpPr>
          <p:spPr>
            <a:xfrm>
              <a:off x="374650" y="673100"/>
              <a:ext cx="6318250" cy="8427288"/>
            </a:xfrm>
            <a:custGeom>
              <a:avLst/>
              <a:gdLst/>
              <a:ahLst/>
              <a:cxnLst/>
              <a:rect l="l" t="t" r="r" b="b"/>
              <a:pathLst>
                <a:path w="6318250" h="8427288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5"/>
              <a:stretch>
                <a:fillRect l="-97786" t="-1071" r="-94620" b="-191"/>
              </a:stretch>
            </a:blipFill>
            <a:ln>
              <a:solidFill>
                <a:srgbClr val="000000"/>
              </a:solidFill>
            </a:ln>
          </p:spPr>
          <p:txBody>
            <a:bodyPr/>
            <a:lstStyle/>
            <a:p>
              <a:endParaRPr lang="ru-RU" dirty="0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450501" y="2175778"/>
            <a:ext cx="1832474" cy="3724045"/>
            <a:chOff x="0" y="0"/>
            <a:chExt cx="5001260" cy="101638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7"/>
              <a:stretch>
                <a:fillRect l="-45" r="-45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97786" t="-1071" r="-94620" b="-191"/>
              </a:stretch>
            </a:blipFill>
            <a:ln>
              <a:solidFill>
                <a:srgbClr val="000000"/>
              </a:solidFill>
            </a:ln>
          </p:spPr>
          <p:txBody>
            <a:bodyPr/>
            <a:lstStyle/>
            <a:p>
              <a:endParaRPr lang="ru-RU" dirty="0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438800" y="6520570"/>
            <a:ext cx="4710866" cy="2702095"/>
            <a:chOff x="0" y="0"/>
            <a:chExt cx="7981950" cy="4578350"/>
          </a:xfrm>
        </p:grpSpPr>
        <p:sp>
          <p:nvSpPr>
            <p:cNvPr id="14" name="Freeform 1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-97786" t="-1071" r="-94620" b="-191"/>
              </a:stretch>
            </a:blipFill>
            <a:ln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7700794" y="2211946"/>
            <a:ext cx="2685550" cy="3721889"/>
            <a:chOff x="0" y="-2540"/>
            <a:chExt cx="4735830" cy="6563361"/>
          </a:xfrm>
        </p:grpSpPr>
        <p:sp>
          <p:nvSpPr>
            <p:cNvPr id="20" name="Freeform 20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56539" y="164847"/>
              <a:ext cx="4246074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5"/>
              <a:stretch>
                <a:fillRect l="-97786" t="-1071" r="-94620" b="-191"/>
              </a:stretch>
            </a:blipFill>
            <a:ln>
              <a:solidFill>
                <a:srgbClr val="000000"/>
              </a:solidFill>
            </a:ln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rcRect l="33434" r="23682"/>
          <a:stretch>
            <a:fillRect/>
          </a:stretch>
        </p:blipFill>
        <p:spPr>
          <a:xfrm>
            <a:off x="448639" y="5215460"/>
            <a:ext cx="3037462" cy="4590821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rcRect l="53373" t="14736" r="4884" b="4617"/>
          <a:stretch>
            <a:fillRect/>
          </a:stretch>
        </p:blipFill>
        <p:spPr>
          <a:xfrm>
            <a:off x="3828910" y="5227554"/>
            <a:ext cx="3159874" cy="4578727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828799" y="335880"/>
            <a:ext cx="1379220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latin typeface="Eczar SemiBold Bold"/>
              </a:rPr>
              <a:t>М</a:t>
            </a:r>
            <a:r>
              <a:rPr lang="ru-RU" sz="4000" dirty="0">
                <a:solidFill>
                  <a:srgbClr val="000000"/>
                </a:solidFill>
                <a:latin typeface="Eczar SemiBold Bold"/>
              </a:rPr>
              <a:t>обильное приложение должен быть адаптивным и должен </a:t>
            </a:r>
            <a:r>
              <a:rPr lang="en-US" sz="4000" dirty="0">
                <a:solidFill>
                  <a:srgbClr val="000000"/>
                </a:solidFill>
                <a:latin typeface="Eczar SemiBold Bold"/>
              </a:rPr>
              <a:t> </a:t>
            </a:r>
            <a:r>
              <a:rPr lang="ru-RU" sz="4000" dirty="0">
                <a:solidFill>
                  <a:srgbClr val="000000"/>
                </a:solidFill>
                <a:latin typeface="Eczar SemiBold Bold"/>
              </a:rPr>
              <a:t>работать</a:t>
            </a:r>
            <a:r>
              <a:rPr lang="en-US" sz="4000" dirty="0">
                <a:solidFill>
                  <a:srgbClr val="000000"/>
                </a:solidFill>
                <a:latin typeface="Eczar SemiBold Bold"/>
              </a:rPr>
              <a:t> </a:t>
            </a:r>
            <a:r>
              <a:rPr lang="ru-RU" sz="4000" dirty="0">
                <a:solidFill>
                  <a:srgbClr val="000000"/>
                </a:solidFill>
                <a:latin typeface="Eczar SemiBold Bold"/>
              </a:rPr>
              <a:t>во всех устройствах</a:t>
            </a:r>
            <a:endParaRPr lang="en-US" sz="4000" dirty="0">
              <a:solidFill>
                <a:srgbClr val="000000"/>
              </a:solidFill>
              <a:latin typeface="Eczar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bg1">
                <a:lumMod val="7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354967" y="6135336"/>
            <a:ext cx="8675997" cy="3896312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4982333" y="257009"/>
            <a:ext cx="1304911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000" dirty="0">
                <a:solidFill>
                  <a:srgbClr val="000000"/>
                </a:solidFill>
                <a:latin typeface="Eczar SemiBold Bold"/>
              </a:rPr>
              <a:t>Чтобы увеличить продажу и скачивание мобильного приложение потребуются </a:t>
            </a:r>
            <a:r>
              <a:rPr lang="ru-RU" sz="4000" b="1" dirty="0">
                <a:solidFill>
                  <a:srgbClr val="002060"/>
                </a:solidFill>
                <a:latin typeface="Eczar SemiBold Bold"/>
              </a:rPr>
              <a:t>рекламный сайт</a:t>
            </a:r>
            <a:endParaRPr lang="en-US" sz="4000" b="1" dirty="0">
              <a:solidFill>
                <a:srgbClr val="002060"/>
              </a:solidFill>
              <a:latin typeface="Eczar SemiBold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3CDE6D-B83D-4251-923A-2DE620B85B7C}"/>
              </a:ext>
            </a:extLst>
          </p:cNvPr>
          <p:cNvSpPr txBox="1"/>
          <p:nvPr/>
        </p:nvSpPr>
        <p:spPr>
          <a:xfrm>
            <a:off x="0" y="-20859"/>
            <a:ext cx="4748871" cy="1015663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bg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  <a:ln>
            <a:noFill/>
          </a:ln>
        </p:spPr>
        <p:txBody>
          <a:bodyPr wrap="square" lIns="274320" tIns="137160" rIns="0" bIns="137160" rtlCol="0" anchor="ctr">
            <a:spAutoFit/>
          </a:bodyPr>
          <a:lstStyle/>
          <a:p>
            <a:r>
              <a:rPr lang="ru-RU" sz="4800" spc="300" dirty="0">
                <a:latin typeface="+mj-lt"/>
                <a:ea typeface="Roboto" panose="02000000000000000000" pitchFamily="2" charset="0"/>
              </a:rPr>
              <a:t>Маркетинг</a:t>
            </a:r>
            <a:endParaRPr lang="en-US" sz="4800" spc="300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38" name="TextBox 37">
            <a:hlinkClick r:id="rId4"/>
            <a:extLst>
              <a:ext uri="{FF2B5EF4-FFF2-40B4-BE49-F238E27FC236}">
                <a16:creationId xmlns:a16="http://schemas.microsoft.com/office/drawing/2014/main" id="{14068836-7844-4F30-B864-B705D06D92F2}"/>
              </a:ext>
            </a:extLst>
          </p:cNvPr>
          <p:cNvSpPr txBox="1"/>
          <p:nvPr/>
        </p:nvSpPr>
        <p:spPr>
          <a:xfrm>
            <a:off x="10287000" y="2064357"/>
            <a:ext cx="41303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https://moyden.ziyovuddin.uz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27278C2-8375-41E5-8C80-A24A695219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067" y="4934909"/>
            <a:ext cx="3341447" cy="3341447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83480" y="7282759"/>
            <a:ext cx="3828721" cy="2839635"/>
            <a:chOff x="0" y="0"/>
            <a:chExt cx="13716000" cy="101727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l="l" t="t" r="r" b="b"/>
              <a:pathLst>
                <a:path w="13716000" h="101727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6"/>
              <a:stretch>
                <a:fillRect t="-393" b="-39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l="l" t="t" r="r" b="b"/>
              <a:pathLst>
                <a:path w="12941300" h="9107742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7"/>
              <a:stretch>
                <a:fillRect l="-97786" t="-1071" r="-94620" b="-191"/>
              </a:stretch>
            </a:blipFill>
            <a:ln>
              <a:solidFill>
                <a:srgbClr val="000000"/>
              </a:solidFill>
            </a:ln>
          </p:spPr>
          <p:txBody>
            <a:bodyPr/>
            <a:lstStyle/>
            <a:p>
              <a:endParaRPr lang="ru-RU" dirty="0"/>
            </a:p>
          </p:txBody>
        </p:sp>
      </p:grpSp>
      <p:sp>
        <p:nvSpPr>
          <p:cNvPr id="37" name="TextBox 36">
            <a:hlinkClick r:id="rId4"/>
            <a:extLst>
              <a:ext uri="{FF2B5EF4-FFF2-40B4-BE49-F238E27FC236}">
                <a16:creationId xmlns:a16="http://schemas.microsoft.com/office/drawing/2014/main" id="{83592E38-1AB2-420E-BA1D-ED3706CA1765}"/>
              </a:ext>
            </a:extLst>
          </p:cNvPr>
          <p:cNvSpPr txBox="1"/>
          <p:nvPr/>
        </p:nvSpPr>
        <p:spPr>
          <a:xfrm>
            <a:off x="14118730" y="8348905"/>
            <a:ext cx="39517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-RU" sz="2400" b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с репозиториями проекта</a:t>
            </a:r>
            <a:endParaRPr lang="ru-RU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70D4AEB9-2BBC-41AF-A625-9FA3339FCCF8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767" y="2900924"/>
            <a:ext cx="3275520" cy="3234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62956" y="5242149"/>
            <a:ext cx="2685550" cy="3721889"/>
            <a:chOff x="0" y="-2540"/>
            <a:chExt cx="4735830" cy="6563361"/>
          </a:xfrm>
        </p:grpSpPr>
        <p:sp>
          <p:nvSpPr>
            <p:cNvPr id="20" name="Freeform 20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56539" y="164847"/>
              <a:ext cx="4246074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7"/>
              <a:stretch>
                <a:fillRect l="-97786" t="-1071" r="-94620" b="-191"/>
              </a:stretch>
            </a:blipFill>
            <a:ln>
              <a:solidFill>
                <a:srgbClr val="000000"/>
              </a:solidFill>
            </a:ln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672806" y="3839309"/>
            <a:ext cx="4691805" cy="2702095"/>
            <a:chOff x="0" y="0"/>
            <a:chExt cx="7981950" cy="4578350"/>
          </a:xfrm>
        </p:grpSpPr>
        <p:sp>
          <p:nvSpPr>
            <p:cNvPr id="14" name="Freeform 1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l="-97786" t="-1071" r="-94620" b="-191"/>
              </a:stretch>
            </a:blipFill>
            <a:ln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93519" y="1421173"/>
            <a:ext cx="1832474" cy="3724045"/>
            <a:chOff x="0" y="0"/>
            <a:chExt cx="5001260" cy="101638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10"/>
              <a:stretch>
                <a:fillRect l="-45" r="-45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7"/>
              <a:stretch>
                <a:fillRect l="-97786" t="-1071" r="-94620" b="-191"/>
              </a:stretch>
            </a:blipFill>
            <a:ln>
              <a:solidFill>
                <a:srgbClr val="000000"/>
              </a:solidFill>
            </a:ln>
          </p:spPr>
          <p:txBody>
            <a:bodyPr/>
            <a:lstStyle/>
            <a:p>
              <a:endParaRPr lang="ru-RU" dirty="0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F450EC-FD66-4C27-9A7D-4115035296D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432" y="5711829"/>
            <a:ext cx="3543300" cy="3543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E733BAA-5D00-462D-8C9D-DA10C24699F2}"/>
              </a:ext>
            </a:extLst>
          </p:cNvPr>
          <p:cNvSpPr txBox="1"/>
          <p:nvPr/>
        </p:nvSpPr>
        <p:spPr>
          <a:xfrm>
            <a:off x="6364611" y="4420321"/>
            <a:ext cx="385718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Видео обзор приложение:    </a:t>
            </a:r>
            <a:r>
              <a:rPr lang="en-US" sz="2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2"/>
              </a:rPr>
              <a:t>qamariddinov</a:t>
            </a:r>
            <a:r>
              <a:rPr lang="ru-RU" sz="2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2"/>
              </a:rPr>
              <a:t>.</a:t>
            </a:r>
            <a:r>
              <a:rPr lang="en-US" sz="2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2"/>
              </a:rPr>
              <a:t>ziyovuddin</a:t>
            </a:r>
            <a:r>
              <a:rPr lang="ru-RU" sz="2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2"/>
              </a:rPr>
              <a:t>.</a:t>
            </a:r>
            <a:r>
              <a:rPr lang="en-US" sz="2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2"/>
              </a:rPr>
              <a:t>uz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67292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288</Words>
  <Application>Microsoft Office PowerPoint</Application>
  <PresentationFormat>Произвольный</PresentationFormat>
  <Paragraphs>48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24" baseType="lpstr">
      <vt:lpstr>Roboto</vt:lpstr>
      <vt:lpstr>Brice RegularSemiExpanded</vt:lpstr>
      <vt:lpstr>Glacial Indifference</vt:lpstr>
      <vt:lpstr>Symbol</vt:lpstr>
      <vt:lpstr>Roboto Bold Italics</vt:lpstr>
      <vt:lpstr>Glacial Indifference Bold</vt:lpstr>
      <vt:lpstr>Calibri</vt:lpstr>
      <vt:lpstr>Arial</vt:lpstr>
      <vt:lpstr>Roboto Bold</vt:lpstr>
      <vt:lpstr>Times New Roman</vt:lpstr>
      <vt:lpstr>Clear Sans Regular</vt:lpstr>
      <vt:lpstr>Eczar SemiBold</vt:lpstr>
      <vt:lpstr>Eczar SemiBold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ASSISTANCE</dc:title>
  <dc:creator>Kamariddinov Ziyovuddin</dc:creator>
  <cp:lastModifiedBy>Kamariddinov Ziyovuddin</cp:lastModifiedBy>
  <cp:revision>16</cp:revision>
  <dcterms:created xsi:type="dcterms:W3CDTF">2006-08-16T00:00:00Z</dcterms:created>
  <dcterms:modified xsi:type="dcterms:W3CDTF">2022-05-28T15:18:15Z</dcterms:modified>
  <dc:identifier>DAE1xjOnVeY</dc:identifier>
</cp:coreProperties>
</file>